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4" r:id="rId3"/>
    <p:sldId id="266" r:id="rId4"/>
    <p:sldId id="268" r:id="rId5"/>
    <p:sldId id="270" r:id="rId6"/>
    <p:sldId id="272" r:id="rId7"/>
    <p:sldId id="274" r:id="rId8"/>
    <p:sldId id="276" r:id="rId9"/>
    <p:sldId id="278" r:id="rId10"/>
    <p:sldId id="262" r:id="rId11"/>
    <p:sldId id="257" r:id="rId12"/>
    <p:sldId id="258" r:id="rId13"/>
    <p:sldId id="25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D275E12-1404-44D9-9978-6488A018FA10}" type="datetimeFigureOut">
              <a:rPr lang="en-US" smtClean="0"/>
              <a:pPr/>
              <a:t>2/5/2020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4A47A7D-ECA0-488C-A20B-BB9C467D98E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275E12-1404-44D9-9978-6488A018FA10}" type="datetimeFigureOut">
              <a:rPr lang="en-US" smtClean="0"/>
              <a:pPr/>
              <a:t>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A47A7D-ECA0-488C-A20B-BB9C467D98E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275E12-1404-44D9-9978-6488A018FA10}" type="datetimeFigureOut">
              <a:rPr lang="en-US" smtClean="0"/>
              <a:pPr/>
              <a:t>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A47A7D-ECA0-488C-A20B-BB9C467D98E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275E12-1404-44D9-9978-6488A018FA10}" type="datetimeFigureOut">
              <a:rPr lang="en-US" smtClean="0"/>
              <a:pPr/>
              <a:t>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A47A7D-ECA0-488C-A20B-BB9C467D98E6}"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D275E12-1404-44D9-9978-6488A018FA10}" type="datetimeFigureOut">
              <a:rPr lang="en-US" smtClean="0"/>
              <a:pPr/>
              <a:t>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A47A7D-ECA0-488C-A20B-BB9C467D98E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275E12-1404-44D9-9978-6488A018FA10}" type="datetimeFigureOut">
              <a:rPr lang="en-US" smtClean="0"/>
              <a:pPr/>
              <a:t>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4A47A7D-ECA0-488C-A20B-BB9C467D98E6}"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D275E12-1404-44D9-9978-6488A018FA10}" type="datetimeFigureOut">
              <a:rPr lang="en-US" smtClean="0"/>
              <a:pPr/>
              <a:t>2/5/2020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4A47A7D-ECA0-488C-A20B-BB9C467D98E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D275E12-1404-44D9-9978-6488A018FA10}" type="datetimeFigureOut">
              <a:rPr lang="en-US" smtClean="0"/>
              <a:pPr/>
              <a:t>2/5/2020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4A47A7D-ECA0-488C-A20B-BB9C467D98E6}"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D275E12-1404-44D9-9978-6488A018FA10}" type="datetimeFigureOut">
              <a:rPr lang="en-US" smtClean="0"/>
              <a:pPr/>
              <a:t>2/5/2020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4A47A7D-ECA0-488C-A20B-BB9C467D98E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D275E12-1404-44D9-9978-6488A018FA10}" type="datetimeFigureOut">
              <a:rPr lang="en-US" smtClean="0"/>
              <a:pPr/>
              <a:t>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4A47A7D-ECA0-488C-A20B-BB9C467D98E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D275E12-1404-44D9-9978-6488A018FA10}" type="datetimeFigureOut">
              <a:rPr lang="en-US" smtClean="0"/>
              <a:pPr/>
              <a:t>2/5/2020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4A47A7D-ECA0-488C-A20B-BB9C467D98E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D275E12-1404-44D9-9978-6488A018FA10}" type="datetimeFigureOut">
              <a:rPr lang="en-US" smtClean="0"/>
              <a:pPr/>
              <a:t>2/5/2020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4A47A7D-ECA0-488C-A20B-BB9C467D98E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28600"/>
            <a:ext cx="8382000" cy="6324600"/>
          </a:xfrm>
        </p:spPr>
        <p:txBody>
          <a:bodyPr>
            <a:normAutofit/>
          </a:bodyPr>
          <a:lstStyle/>
          <a:p>
            <a:r>
              <a:rPr lang="en-US" sz="6000" dirty="0" smtClean="0">
                <a:latin typeface="Bodoni MT Black" pitchFamily="18" charset="0"/>
              </a:rPr>
              <a:t>ISSUES INVOLVED IN ENFORCEMENT OF ENVIRONMENTAL LEGISLATION</a:t>
            </a:r>
            <a:endParaRPr lang="en-US" sz="6000" dirty="0">
              <a:latin typeface="Bodoni MT Black"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Tech\Downloads\effective-enforcement-of-environmental-regulations-5-728.jpg"/>
          <p:cNvPicPr>
            <a:picLocks noChangeAspect="1" noChangeArrowheads="1"/>
          </p:cNvPicPr>
          <p:nvPr/>
        </p:nvPicPr>
        <p:blipFill>
          <a:blip r:embed="rId2" cstate="print"/>
          <a:srcRect/>
          <a:stretch>
            <a:fillRect/>
          </a:stretch>
        </p:blipFill>
        <p:spPr bwMode="auto">
          <a:xfrm>
            <a:off x="1104900" y="828675"/>
            <a:ext cx="6934200" cy="520065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1"/>
            <a:ext cx="8229600" cy="3733799"/>
          </a:xfrm>
        </p:spPr>
        <p:txBody>
          <a:bodyPr/>
          <a:lstStyle/>
          <a:p>
            <a:r>
              <a:rPr lang="en-US" dirty="0" smtClean="0">
                <a:solidFill>
                  <a:schemeClr val="accent5">
                    <a:lumMod val="50000"/>
                  </a:schemeClr>
                </a:solidFill>
                <a:latin typeface="Aparajita" pitchFamily="34" charset="0"/>
                <a:cs typeface="Aparajita" pitchFamily="34" charset="0"/>
              </a:rPr>
              <a:t>Government of India has taken a large number of steps in constitutional, legal and administrative fields, in order to protect the environment from further degradation and pollution.</a:t>
            </a:r>
          </a:p>
          <a:p>
            <a:r>
              <a:rPr lang="en-US" dirty="0" smtClean="0">
                <a:solidFill>
                  <a:schemeClr val="accent5">
                    <a:lumMod val="50000"/>
                  </a:schemeClr>
                </a:solidFill>
                <a:latin typeface="Aparajita" pitchFamily="34" charset="0"/>
                <a:cs typeface="Aparajita" pitchFamily="34" charset="0"/>
              </a:rPr>
              <a:t>In spite of such efforts made on part of both the central and state Governments, the problem of environmental degradation and pollution has not been controlled to the extent to which in can be.</a:t>
            </a:r>
          </a:p>
          <a:p>
            <a:r>
              <a:rPr lang="en-US" dirty="0" smtClean="0">
                <a:solidFill>
                  <a:schemeClr val="accent5">
                    <a:lumMod val="50000"/>
                  </a:schemeClr>
                </a:solidFill>
                <a:latin typeface="Aparajita" pitchFamily="34" charset="0"/>
                <a:cs typeface="Aparajita" pitchFamily="34" charset="0"/>
              </a:rPr>
              <a:t>The fault must lie with the institutional set-up or with the people, or with both.</a:t>
            </a:r>
            <a:endParaRPr lang="en-US" dirty="0">
              <a:solidFill>
                <a:schemeClr val="accent5">
                  <a:lumMod val="50000"/>
                </a:schemeClr>
              </a:solidFill>
              <a:latin typeface="Aparajita" pitchFamily="34" charset="0"/>
              <a:cs typeface="Aparajita"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fontScale="92500" lnSpcReduction="20000"/>
          </a:bodyPr>
          <a:lstStyle/>
          <a:p>
            <a:pPr>
              <a:buNone/>
            </a:pPr>
            <a:r>
              <a:rPr lang="en-US" b="1" dirty="0" smtClean="0">
                <a:latin typeface="Bodoni MT Black" pitchFamily="18" charset="0"/>
              </a:rPr>
              <a:t>1) Paper Initiatives and Little Achievements</a:t>
            </a:r>
          </a:p>
          <a:p>
            <a:pPr>
              <a:buNone/>
            </a:pPr>
            <a:r>
              <a:rPr lang="en-US" dirty="0" smtClean="0">
                <a:latin typeface="Bodoni MT Black" pitchFamily="18" charset="0"/>
              </a:rPr>
              <a:t>2) Less effective control Measures: </a:t>
            </a:r>
            <a:r>
              <a:rPr lang="en-US" dirty="0" smtClean="0">
                <a:latin typeface="Aparajita" pitchFamily="34" charset="0"/>
                <a:cs typeface="Aparajita" pitchFamily="34" charset="0"/>
              </a:rPr>
              <a:t>Over the last decade, though new legislative enactments related to the environment have paved the way for protection of environmental resources, yet several problems still persist.</a:t>
            </a:r>
          </a:p>
          <a:p>
            <a:pPr>
              <a:buNone/>
            </a:pPr>
            <a:r>
              <a:rPr lang="en-US" dirty="0" smtClean="0">
                <a:latin typeface="Aparajita" pitchFamily="34" charset="0"/>
                <a:cs typeface="Aparajita" pitchFamily="34" charset="0"/>
              </a:rPr>
              <a:t>   The question is that why no perceptible steps have been taken by the authorities for their enforcement. </a:t>
            </a:r>
          </a:p>
          <a:p>
            <a:pPr>
              <a:buNone/>
            </a:pPr>
            <a:r>
              <a:rPr lang="en-US" dirty="0" smtClean="0">
                <a:latin typeface="Bodoni MT Black" pitchFamily="18" charset="0"/>
                <a:cs typeface="Aparajita" pitchFamily="34" charset="0"/>
              </a:rPr>
              <a:t>3) No uniformity of Implementations: </a:t>
            </a:r>
            <a:r>
              <a:rPr lang="en-US" dirty="0" smtClean="0">
                <a:latin typeface="Aparajita" pitchFamily="34" charset="0"/>
                <a:cs typeface="Aparajita" pitchFamily="34" charset="0"/>
              </a:rPr>
              <a:t>Some legislation point of view, some loopholes in the Acts hinder the progress of implementation.</a:t>
            </a:r>
          </a:p>
          <a:p>
            <a:pPr>
              <a:buNone/>
            </a:pPr>
            <a:r>
              <a:rPr lang="en-US" dirty="0" smtClean="0">
                <a:latin typeface="Aparajita" pitchFamily="34" charset="0"/>
                <a:cs typeface="Aparajita" pitchFamily="34" charset="0"/>
              </a:rPr>
              <a:t>For instance: Acts have been passed to control the air and water pollution, but they lost their significance in the absences, similar in case noise pollution.</a:t>
            </a:r>
          </a:p>
          <a:p>
            <a:pPr>
              <a:buNone/>
            </a:pPr>
            <a:r>
              <a:rPr lang="en-US" dirty="0" smtClean="0">
                <a:latin typeface="Bodoni MT Black" pitchFamily="18" charset="0"/>
                <a:cs typeface="Aparajita" pitchFamily="34" charset="0"/>
              </a:rPr>
              <a:t> 4) Too much of laws handling: </a:t>
            </a:r>
            <a:r>
              <a:rPr lang="en-US" dirty="0" smtClean="0">
                <a:latin typeface="Aparajita" pitchFamily="34" charset="0"/>
                <a:cs typeface="Aparajita" pitchFamily="34" charset="0"/>
              </a:rPr>
              <a:t>With the coming into force of the environment (protection) act 1986 in November, the government succeeded</a:t>
            </a:r>
            <a:r>
              <a:rPr lang="en-US" dirty="0" smtClean="0"/>
              <a:t>.</a:t>
            </a:r>
            <a:endParaRPr lang="en-US" dirty="0" smtClean="0">
              <a:latin typeface="Aparajita" pitchFamily="34" charset="0"/>
              <a:cs typeface="Aparajita"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r>
              <a:rPr lang="en-US" dirty="0" smtClean="0">
                <a:latin typeface="Bodoni MT Black" pitchFamily="18" charset="0"/>
              </a:rPr>
              <a:t>Implementing soft in nature:</a:t>
            </a:r>
          </a:p>
          <a:p>
            <a:r>
              <a:rPr lang="en-US" dirty="0" smtClean="0">
                <a:latin typeface="Bodoni MT Black" pitchFamily="18" charset="0"/>
              </a:rPr>
              <a:t>Research Findings not implemented</a:t>
            </a:r>
          </a:p>
          <a:p>
            <a:r>
              <a:rPr lang="en-US" dirty="0" smtClean="0">
                <a:latin typeface="Bodoni MT Black" pitchFamily="18" charset="0"/>
              </a:rPr>
              <a:t>Absence of co-operation</a:t>
            </a:r>
          </a:p>
          <a:p>
            <a:r>
              <a:rPr lang="en-US" dirty="0" smtClean="0">
                <a:latin typeface="Bodoni MT Black" pitchFamily="18" charset="0"/>
              </a:rPr>
              <a:t>Limited Recognition of NGOs</a:t>
            </a:r>
          </a:p>
          <a:p>
            <a:r>
              <a:rPr lang="en-US" dirty="0" smtClean="0">
                <a:latin typeface="Bodoni MT Black" pitchFamily="18" charset="0"/>
              </a:rPr>
              <a:t>Less Financial Support</a:t>
            </a:r>
            <a:endParaRPr lang="en-US" dirty="0">
              <a:latin typeface="Bodoni MT Black"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Users\Tech\Downloads\environmental-legislations-in-india16slides-2-638.jpg"/>
          <p:cNvPicPr>
            <a:picLocks noChangeAspect="1" noChangeArrowheads="1"/>
          </p:cNvPicPr>
          <p:nvPr/>
        </p:nvPicPr>
        <p:blipFill>
          <a:blip r:embed="rId2" cstate="print"/>
          <a:srcRect/>
          <a:stretch>
            <a:fillRect/>
          </a:stretch>
        </p:blipFill>
        <p:spPr bwMode="auto">
          <a:xfrm>
            <a:off x="1533525" y="1147763"/>
            <a:ext cx="6076950" cy="456247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Users\Tech\Downloads\environmental-legislations-in-india16slides-3-638.jpg"/>
          <p:cNvPicPr>
            <a:picLocks noChangeAspect="1" noChangeArrowheads="1"/>
          </p:cNvPicPr>
          <p:nvPr/>
        </p:nvPicPr>
        <p:blipFill>
          <a:blip r:embed="rId2" cstate="print"/>
          <a:srcRect/>
          <a:stretch>
            <a:fillRect/>
          </a:stretch>
        </p:blipFill>
        <p:spPr bwMode="auto">
          <a:xfrm>
            <a:off x="457200" y="533401"/>
            <a:ext cx="8305800" cy="5334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C:\Users\Tech\Downloads\environmental-legislations-in-india16slides-4-638.jpg"/>
          <p:cNvPicPr>
            <a:picLocks noChangeAspect="1" noChangeArrowheads="1"/>
          </p:cNvPicPr>
          <p:nvPr/>
        </p:nvPicPr>
        <p:blipFill>
          <a:blip r:embed="rId2" cstate="print"/>
          <a:srcRect/>
          <a:stretch>
            <a:fillRect/>
          </a:stretch>
        </p:blipFill>
        <p:spPr bwMode="auto">
          <a:xfrm>
            <a:off x="685800" y="533401"/>
            <a:ext cx="8077200" cy="5334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C:\Users\Tech\Downloads\environmental-legislations-in-india16slides-5-638.jpg"/>
          <p:cNvPicPr>
            <a:picLocks noChangeAspect="1" noChangeArrowheads="1"/>
          </p:cNvPicPr>
          <p:nvPr/>
        </p:nvPicPr>
        <p:blipFill>
          <a:blip r:embed="rId2" cstate="print"/>
          <a:srcRect/>
          <a:stretch>
            <a:fillRect/>
          </a:stretch>
        </p:blipFill>
        <p:spPr bwMode="auto">
          <a:xfrm>
            <a:off x="1533525" y="1147763"/>
            <a:ext cx="6076950" cy="456247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C:\Users\Tech\Downloads\environmental-legislations-in-india16slides-6-638.jpg"/>
          <p:cNvPicPr>
            <a:picLocks noChangeAspect="1" noChangeArrowheads="1"/>
          </p:cNvPicPr>
          <p:nvPr/>
        </p:nvPicPr>
        <p:blipFill>
          <a:blip r:embed="rId2" cstate="print"/>
          <a:srcRect/>
          <a:stretch>
            <a:fillRect/>
          </a:stretch>
        </p:blipFill>
        <p:spPr bwMode="auto">
          <a:xfrm>
            <a:off x="1533525" y="1147763"/>
            <a:ext cx="6076950" cy="456247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C:\Users\Tech\Downloads\environmental-legislations-in-india16slides-7-638.jpg"/>
          <p:cNvPicPr>
            <a:picLocks noChangeAspect="1" noChangeArrowheads="1"/>
          </p:cNvPicPr>
          <p:nvPr/>
        </p:nvPicPr>
        <p:blipFill>
          <a:blip r:embed="rId2" cstate="print"/>
          <a:srcRect/>
          <a:stretch>
            <a:fillRect/>
          </a:stretch>
        </p:blipFill>
        <p:spPr bwMode="auto">
          <a:xfrm>
            <a:off x="1533525" y="1147763"/>
            <a:ext cx="6076950" cy="456247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Users\Tech\Downloads\environmental-legislations-in-india16slides-8-638.jpg"/>
          <p:cNvPicPr>
            <a:picLocks noChangeAspect="1" noChangeArrowheads="1"/>
          </p:cNvPicPr>
          <p:nvPr/>
        </p:nvPicPr>
        <p:blipFill>
          <a:blip r:embed="rId2" cstate="print"/>
          <a:srcRect/>
          <a:stretch>
            <a:fillRect/>
          </a:stretch>
        </p:blipFill>
        <p:spPr bwMode="auto">
          <a:xfrm>
            <a:off x="561208" y="685801"/>
            <a:ext cx="8201792" cy="52578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C:\Users\Tech\Downloads\environmental-legislations-in-india16slides-9-638.jpg"/>
          <p:cNvPicPr>
            <a:picLocks noChangeAspect="1" noChangeArrowheads="1"/>
          </p:cNvPicPr>
          <p:nvPr/>
        </p:nvPicPr>
        <p:blipFill>
          <a:blip r:embed="rId2" cstate="print"/>
          <a:srcRect/>
          <a:stretch>
            <a:fillRect/>
          </a:stretch>
        </p:blipFill>
        <p:spPr bwMode="auto">
          <a:xfrm>
            <a:off x="838200" y="533401"/>
            <a:ext cx="7772400" cy="54102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69</TotalTime>
  <Words>254</Words>
  <Application>Microsoft Office PowerPoint</Application>
  <PresentationFormat>On-screen Show (4:3)</PresentationFormat>
  <Paragraphs>15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Tech</dc:creator>
  <cp:lastModifiedBy>Tech</cp:lastModifiedBy>
  <cp:revision>9</cp:revision>
  <dcterms:created xsi:type="dcterms:W3CDTF">2020-02-03T15:35:21Z</dcterms:created>
  <dcterms:modified xsi:type="dcterms:W3CDTF">2020-02-05T09:52:36Z</dcterms:modified>
</cp:coreProperties>
</file>